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2F49F-2480-4937-9079-9D1A4D1993C1}" v="383" dt="2023-03-27T02:25:55.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77626-1D5A-D1C3-F44B-7304141E7824}"/>
              </a:ext>
            </a:extLst>
          </p:cNvPr>
          <p:cNvSpPr txBox="1"/>
          <p:nvPr/>
        </p:nvSpPr>
        <p:spPr>
          <a:xfrm>
            <a:off x="5800897" y="1481051"/>
            <a:ext cx="529936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ea typeface="+mn-lt"/>
                <a:cs typeface="+mn-lt"/>
              </a:rPr>
              <a:t>Customer Segmentation and Profiling Analysis</a:t>
            </a:r>
            <a:endParaRPr lang="en-US" sz="2800" dirty="0"/>
          </a:p>
          <a:p>
            <a:pPr algn="l"/>
            <a:endParaRPr lang="en-US" dirty="0">
              <a:cs typeface="Calibri"/>
            </a:endParaRPr>
          </a:p>
        </p:txBody>
      </p:sp>
      <p:sp>
        <p:nvSpPr>
          <p:cNvPr id="7" name="TextBox 6">
            <a:extLst>
              <a:ext uri="{FF2B5EF4-FFF2-40B4-BE49-F238E27FC236}">
                <a16:creationId xmlns:a16="http://schemas.microsoft.com/office/drawing/2014/main" id="{5E534136-F409-E3F6-59DE-915D7A8A9684}"/>
              </a:ext>
            </a:extLst>
          </p:cNvPr>
          <p:cNvSpPr txBox="1"/>
          <p:nvPr/>
        </p:nvSpPr>
        <p:spPr>
          <a:xfrm>
            <a:off x="5352010" y="3345872"/>
            <a:ext cx="607244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ea typeface="+mn-lt"/>
                <a:cs typeface="+mn-lt"/>
              </a:rPr>
              <a:t>Guided by:</a:t>
            </a:r>
            <a:endParaRPr lang="en-US" dirty="0"/>
          </a:p>
          <a:p>
            <a:pPr algn="ctr"/>
            <a:r>
              <a:rPr lang="en-US" i="1" dirty="0">
                <a:ea typeface="+mn-lt"/>
                <a:cs typeface="+mn-lt"/>
              </a:rPr>
              <a:t>Dr. Chris </a:t>
            </a:r>
            <a:r>
              <a:rPr lang="en-US" i="1" dirty="0" err="1">
                <a:ea typeface="+mn-lt"/>
                <a:cs typeface="+mn-lt"/>
              </a:rPr>
              <a:t>Asakiewicz</a:t>
            </a:r>
            <a:endParaRPr lang="en-US" dirty="0" err="1"/>
          </a:p>
          <a:p>
            <a:pPr algn="ctr"/>
            <a:endParaRPr lang="en-US" i="1" dirty="0">
              <a:cs typeface="Calibri"/>
            </a:endParaRPr>
          </a:p>
          <a:p>
            <a:pPr algn="ctr"/>
            <a:r>
              <a:rPr lang="en-US" i="1" dirty="0">
                <a:ea typeface="+mn-lt"/>
                <a:cs typeface="+mn-lt"/>
              </a:rPr>
              <a:t>Group – 7</a:t>
            </a:r>
            <a:endParaRPr lang="en-US" dirty="0"/>
          </a:p>
          <a:p>
            <a:pPr algn="ctr"/>
            <a:r>
              <a:rPr lang="en-US" i="1" dirty="0">
                <a:ea typeface="+mn-lt"/>
                <a:cs typeface="+mn-lt"/>
              </a:rPr>
              <a:t>Revanth Vemula</a:t>
            </a:r>
            <a:endParaRPr lang="en-US" dirty="0"/>
          </a:p>
          <a:p>
            <a:pPr algn="ctr"/>
            <a:r>
              <a:rPr lang="en-US" i="1" dirty="0">
                <a:ea typeface="+mn-lt"/>
                <a:cs typeface="+mn-lt"/>
              </a:rPr>
              <a:t>Harshil Chauhan</a:t>
            </a:r>
            <a:endParaRPr lang="en-US" dirty="0"/>
          </a:p>
          <a:p>
            <a:pPr algn="ctr"/>
            <a:r>
              <a:rPr lang="en-US" i="1" dirty="0">
                <a:ea typeface="+mn-lt"/>
                <a:cs typeface="+mn-lt"/>
              </a:rPr>
              <a:t>Raghava Sagar</a:t>
            </a:r>
            <a:endParaRPr lang="en-US" dirty="0"/>
          </a:p>
        </p:txBody>
      </p:sp>
      <p:sp>
        <p:nvSpPr>
          <p:cNvPr id="8" name="TextBox 7">
            <a:extLst>
              <a:ext uri="{FF2B5EF4-FFF2-40B4-BE49-F238E27FC236}">
                <a16:creationId xmlns:a16="http://schemas.microsoft.com/office/drawing/2014/main" id="{D469E5EE-A525-22A3-1F8F-C086454633D3}"/>
              </a:ext>
            </a:extLst>
          </p:cNvPr>
          <p:cNvSpPr txBox="1"/>
          <p:nvPr/>
        </p:nvSpPr>
        <p:spPr>
          <a:xfrm>
            <a:off x="1161010" y="2766752"/>
            <a:ext cx="47382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ea typeface="+mn-lt"/>
                <a:cs typeface="+mn-lt"/>
              </a:rPr>
              <a:t>Final Project Proposal</a:t>
            </a:r>
            <a:endParaRPr lang="en-US" sz="3600"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1FD-2CF5-0CE5-9944-D0578ED1AC2E}"/>
              </a:ext>
            </a:extLst>
          </p:cNvPr>
          <p:cNvSpPr>
            <a:spLocks noGrp="1"/>
          </p:cNvSpPr>
          <p:nvPr>
            <p:ph type="title"/>
          </p:nvPr>
        </p:nvSpPr>
        <p:spPr/>
        <p:txBody>
          <a:bodyPr/>
          <a:lstStyle/>
          <a:p>
            <a:r>
              <a:rPr lang="en-US" dirty="0">
                <a:ea typeface="+mj-lt"/>
                <a:cs typeface="+mj-lt"/>
              </a:rPr>
              <a:t>Research Question</a:t>
            </a:r>
            <a:endParaRPr lang="en-US" dirty="0"/>
          </a:p>
        </p:txBody>
      </p:sp>
      <p:sp>
        <p:nvSpPr>
          <p:cNvPr id="3" name="Content Placeholder 2">
            <a:extLst>
              <a:ext uri="{FF2B5EF4-FFF2-40B4-BE49-F238E27FC236}">
                <a16:creationId xmlns:a16="http://schemas.microsoft.com/office/drawing/2014/main" id="{4433C074-B446-A6AF-15DF-9F8D572E41F3}"/>
              </a:ext>
            </a:extLst>
          </p:cNvPr>
          <p:cNvSpPr>
            <a:spLocks noGrp="1"/>
          </p:cNvSpPr>
          <p:nvPr>
            <p:ph idx="1"/>
          </p:nvPr>
        </p:nvSpPr>
        <p:spPr/>
        <p:txBody>
          <a:bodyPr vert="horz" lIns="91440" tIns="45720" rIns="91440" bIns="45720" rtlCol="0" anchor="t">
            <a:normAutofit/>
          </a:bodyPr>
          <a:lstStyle/>
          <a:p>
            <a:pPr algn="just"/>
            <a:r>
              <a:rPr lang="en-US" sz="2400" dirty="0">
                <a:ea typeface="+mn-lt"/>
                <a:cs typeface="+mn-lt"/>
              </a:rPr>
              <a:t>Stakeholders want to segment audience based on demographic and/or behavioral data to create more targeted messaging that speaks directly to their needs and interests.</a:t>
            </a:r>
            <a:endParaRPr lang="en-US" sz="2400" dirty="0">
              <a:cs typeface="Calibri"/>
            </a:endParaRPr>
          </a:p>
          <a:p>
            <a:pPr algn="just"/>
            <a:r>
              <a:rPr lang="en-US" sz="2400" dirty="0">
                <a:ea typeface="+mn-lt"/>
                <a:cs typeface="+mn-lt"/>
              </a:rPr>
              <a:t>Main goal here is to help sales team to increase Total amount spent by each customer on average.</a:t>
            </a:r>
          </a:p>
          <a:p>
            <a:pPr algn="just"/>
            <a:r>
              <a:rPr lang="en-US" sz="2400" dirty="0">
                <a:cs typeface="Calibri"/>
              </a:rPr>
              <a:t>Primary research questions to handle this requirement are:</a:t>
            </a:r>
          </a:p>
          <a:p>
            <a:pPr lvl="1" algn="just"/>
            <a:r>
              <a:rPr lang="en-US" dirty="0">
                <a:ea typeface="+mn-lt"/>
                <a:cs typeface="+mn-lt"/>
              </a:rPr>
              <a:t>How do different personality traits correlate with customer behaviors.</a:t>
            </a:r>
          </a:p>
          <a:p>
            <a:pPr lvl="1" algn="just"/>
            <a:r>
              <a:rPr lang="en-US" dirty="0">
                <a:ea typeface="+mn-lt"/>
                <a:cs typeface="+mn-lt"/>
              </a:rPr>
              <a:t>popular product combinations and preferences for each customer segment to optimize product offerings.</a:t>
            </a:r>
            <a:endParaRPr lang="en-US">
              <a:cs typeface="Calibri"/>
            </a:endParaRPr>
          </a:p>
          <a:p>
            <a:pPr lvl="1" algn="just"/>
            <a:r>
              <a:rPr lang="en-US" dirty="0">
                <a:ea typeface="+mn-lt"/>
                <a:cs typeface="+mn-lt"/>
              </a:rPr>
              <a:t>Analyze customer responses to past promotional campaigns to understand their preferences to help design more effective promotions in the future.</a:t>
            </a:r>
            <a:endParaRPr lang="en-US" dirty="0">
              <a:cs typeface="Calibri"/>
            </a:endParaRPr>
          </a:p>
          <a:p>
            <a:pPr lvl="1"/>
            <a:endParaRPr lang="en-US" dirty="0">
              <a:cs typeface="Calibri"/>
            </a:endParaRPr>
          </a:p>
          <a:p>
            <a:pPr lvl="1"/>
            <a:endParaRPr lang="en-US" dirty="0">
              <a:cs typeface="Calibri"/>
            </a:endParaRPr>
          </a:p>
          <a:p>
            <a:pPr lvl="1"/>
            <a:endParaRPr lang="en-US" dirty="0">
              <a:cs typeface="Calibri"/>
            </a:endParaRPr>
          </a:p>
          <a:p>
            <a:pPr lvl="1"/>
            <a:endParaRPr lang="en-US" dirty="0">
              <a:cs typeface="Calibri"/>
            </a:endParaRPr>
          </a:p>
          <a:p>
            <a:pPr lvl="1"/>
            <a:endParaRPr lang="en-US" dirty="0">
              <a:cs typeface="Calibri"/>
            </a:endParaRPr>
          </a:p>
        </p:txBody>
      </p:sp>
    </p:spTree>
    <p:extLst>
      <p:ext uri="{BB962C8B-B14F-4D97-AF65-F5344CB8AC3E}">
        <p14:creationId xmlns:p14="http://schemas.microsoft.com/office/powerpoint/2010/main" val="58255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8314-9BD2-457E-1975-517897D155CE}"/>
              </a:ext>
            </a:extLst>
          </p:cNvPr>
          <p:cNvSpPr>
            <a:spLocks noGrp="1"/>
          </p:cNvSpPr>
          <p:nvPr>
            <p:ph type="title"/>
          </p:nvPr>
        </p:nvSpPr>
        <p:spPr>
          <a:xfrm>
            <a:off x="644236" y="815398"/>
            <a:ext cx="10515600" cy="1325563"/>
          </a:xfrm>
        </p:spPr>
        <p:txBody>
          <a:bodyPr/>
          <a:lstStyle/>
          <a:p>
            <a:r>
              <a:rPr lang="en-US" dirty="0">
                <a:ea typeface="+mj-lt"/>
                <a:cs typeface="+mj-lt"/>
              </a:rPr>
              <a:t>Introduction and Problem Background</a:t>
            </a:r>
            <a:endParaRPr lang="en-US" dirty="0">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F084CE6C-5B48-1B3D-9D68-D1290793CE6A}"/>
              </a:ext>
            </a:extLst>
          </p:cNvPr>
          <p:cNvSpPr>
            <a:spLocks noGrp="1"/>
          </p:cNvSpPr>
          <p:nvPr>
            <p:ph idx="1"/>
          </p:nvPr>
        </p:nvSpPr>
        <p:spPr>
          <a:xfrm>
            <a:off x="644236" y="2026516"/>
            <a:ext cx="10515600" cy="4351338"/>
          </a:xfrm>
        </p:spPr>
        <p:txBody>
          <a:bodyPr vert="horz" lIns="91440" tIns="45720" rIns="91440" bIns="45720" rtlCol="0" anchor="t">
            <a:normAutofit lnSpcReduction="10000"/>
          </a:bodyPr>
          <a:lstStyle/>
          <a:p>
            <a:pPr algn="just"/>
            <a:r>
              <a:rPr lang="en-US" dirty="0">
                <a:ea typeface="+mn-lt"/>
                <a:cs typeface="+mn-lt"/>
              </a:rPr>
              <a:t>Customer Personality Analysis is a detailed analysis of a company’s ideal customers. It helps a business to better understand its customers and makes it easier for them to modify products according to the specific needs, behaviors and concerns of different types of customers.</a:t>
            </a:r>
            <a:endParaRPr lang="en-US" dirty="0">
              <a:cs typeface="Calibri" panose="020F0502020204030204"/>
            </a:endParaRPr>
          </a:p>
          <a:p>
            <a:pPr algn="just"/>
            <a:r>
              <a:rPr lang="en-US" dirty="0">
                <a:ea typeface="+mn-lt"/>
                <a:cs typeface="+mn-lt"/>
              </a:rPr>
              <a:t>This helps a business to modify its product based on its target customers from different types of customer segments. For example, instead of spending money to market a new product to every customer in the company’s database, a company can analyze which customer segment is most likely to buy the product and then market the product only on that segment.</a:t>
            </a:r>
            <a:endParaRPr lang="en-US" dirty="0">
              <a:cs typeface="Calibri"/>
            </a:endParaRPr>
          </a:p>
          <a:p>
            <a:endParaRPr lang="en-US" dirty="0">
              <a:cs typeface="Calibri"/>
            </a:endParaRPr>
          </a:p>
        </p:txBody>
      </p:sp>
    </p:spTree>
    <p:extLst>
      <p:ext uri="{BB962C8B-B14F-4D97-AF65-F5344CB8AC3E}">
        <p14:creationId xmlns:p14="http://schemas.microsoft.com/office/powerpoint/2010/main" val="543830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FD2F-A9E8-23A4-829E-CBAE2B32A1CD}"/>
              </a:ext>
            </a:extLst>
          </p:cNvPr>
          <p:cNvSpPr>
            <a:spLocks noGrp="1"/>
          </p:cNvSpPr>
          <p:nvPr>
            <p:ph type="title"/>
          </p:nvPr>
        </p:nvSpPr>
        <p:spPr/>
        <p:txBody>
          <a:bodyPr/>
          <a:lstStyle/>
          <a:p>
            <a:br>
              <a:rPr lang="en-US" dirty="0">
                <a:ea typeface="+mj-lt"/>
                <a:cs typeface="+mj-lt"/>
              </a:rPr>
            </a:br>
            <a:r>
              <a:rPr lang="en-US" dirty="0">
                <a:ea typeface="+mj-lt"/>
                <a:cs typeface="+mj-lt"/>
              </a:rPr>
              <a:t>Results from Exploratory Analysis</a:t>
            </a:r>
            <a:endParaRPr lang="en-US" dirty="0">
              <a:cs typeface="Calibri Light"/>
            </a:endParaRPr>
          </a:p>
          <a:p>
            <a:endParaRPr lang="en-US" dirty="0">
              <a:cs typeface="Calibri Light"/>
            </a:endParaRPr>
          </a:p>
        </p:txBody>
      </p:sp>
      <p:pic>
        <p:nvPicPr>
          <p:cNvPr id="4" name="Picture 4" descr="Chart, scatter chart&#10;&#10;Description automatically generated">
            <a:extLst>
              <a:ext uri="{FF2B5EF4-FFF2-40B4-BE49-F238E27FC236}">
                <a16:creationId xmlns:a16="http://schemas.microsoft.com/office/drawing/2014/main" id="{2B527F09-75A0-9329-F129-D6DF02D5E3C3}"/>
              </a:ext>
            </a:extLst>
          </p:cNvPr>
          <p:cNvPicPr>
            <a:picLocks noGrp="1" noChangeAspect="1"/>
          </p:cNvPicPr>
          <p:nvPr>
            <p:ph idx="1"/>
          </p:nvPr>
        </p:nvPicPr>
        <p:blipFill rotWithShape="1">
          <a:blip r:embed="rId2"/>
          <a:srcRect l="17214" t="27229" r="14229" b="19427"/>
          <a:stretch/>
        </p:blipFill>
        <p:spPr>
          <a:xfrm>
            <a:off x="4630766" y="1867189"/>
            <a:ext cx="7121401" cy="4385510"/>
          </a:xfrm>
        </p:spPr>
      </p:pic>
      <p:sp>
        <p:nvSpPr>
          <p:cNvPr id="5" name="TextBox 4">
            <a:extLst>
              <a:ext uri="{FF2B5EF4-FFF2-40B4-BE49-F238E27FC236}">
                <a16:creationId xmlns:a16="http://schemas.microsoft.com/office/drawing/2014/main" id="{A8FD0319-F4F3-4A3F-74CA-3EE7061CF7F4}"/>
              </a:ext>
            </a:extLst>
          </p:cNvPr>
          <p:cNvSpPr txBox="1"/>
          <p:nvPr/>
        </p:nvSpPr>
        <p:spPr>
          <a:xfrm>
            <a:off x="785552" y="2169621"/>
            <a:ext cx="372825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000" dirty="0">
                <a:ea typeface="+mn-lt"/>
                <a:cs typeface="+mn-lt"/>
              </a:rPr>
              <a:t>Income has shown to be an important indicator that determined the amount a customer will spend.</a:t>
            </a:r>
            <a:endParaRPr lang="en-US" sz="2000" dirty="0">
              <a:cs typeface="Calibri" panose="020F0502020204030204"/>
            </a:endParaRPr>
          </a:p>
        </p:txBody>
      </p:sp>
    </p:spTree>
    <p:extLst>
      <p:ext uri="{BB962C8B-B14F-4D97-AF65-F5344CB8AC3E}">
        <p14:creationId xmlns:p14="http://schemas.microsoft.com/office/powerpoint/2010/main" val="1587632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2BC103AC-4803-8968-31BA-F2C4872B73BA}"/>
              </a:ext>
            </a:extLst>
          </p:cNvPr>
          <p:cNvPicPr>
            <a:picLocks noGrp="1" noChangeAspect="1"/>
          </p:cNvPicPr>
          <p:nvPr>
            <p:ph idx="1"/>
          </p:nvPr>
        </p:nvPicPr>
        <p:blipFill rotWithShape="1">
          <a:blip r:embed="rId2"/>
          <a:srcRect l="18575" t="32778" r="12330" b="14981"/>
          <a:stretch/>
        </p:blipFill>
        <p:spPr>
          <a:xfrm>
            <a:off x="935760" y="571792"/>
            <a:ext cx="10318707" cy="4745719"/>
          </a:xfrm>
        </p:spPr>
      </p:pic>
      <p:sp>
        <p:nvSpPr>
          <p:cNvPr id="5" name="TextBox 4">
            <a:extLst>
              <a:ext uri="{FF2B5EF4-FFF2-40B4-BE49-F238E27FC236}">
                <a16:creationId xmlns:a16="http://schemas.microsoft.com/office/drawing/2014/main" id="{A401E764-2938-E386-68A9-DF7CAD881FA2}"/>
              </a:ext>
            </a:extLst>
          </p:cNvPr>
          <p:cNvSpPr txBox="1"/>
          <p:nvPr/>
        </p:nvSpPr>
        <p:spPr>
          <a:xfrm>
            <a:off x="856210" y="5446221"/>
            <a:ext cx="104865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ea typeface="+mn-lt"/>
                <a:cs typeface="+mn-lt"/>
              </a:rPr>
              <a:t>For Education we noticed customers with graduate education level and above tends to spend 12 times higher than those customers with undergraduate education level. The reason for this is because customers with graduate education level and above earns above 2 times than customers with undergraduate education level.</a:t>
            </a:r>
            <a:endParaRPr lang="en-US" dirty="0">
              <a:cs typeface="Calibri" panose="020F0502020204030204"/>
            </a:endParaRPr>
          </a:p>
          <a:p>
            <a:br>
              <a:rPr lang="en-US" dirty="0"/>
            </a:br>
            <a:endParaRPr lang="en-US" dirty="0"/>
          </a:p>
        </p:txBody>
      </p:sp>
    </p:spTree>
    <p:extLst>
      <p:ext uri="{BB962C8B-B14F-4D97-AF65-F5344CB8AC3E}">
        <p14:creationId xmlns:p14="http://schemas.microsoft.com/office/powerpoint/2010/main" val="20058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CA3D0A39-339C-DA10-B3EA-2F9775E46408}"/>
              </a:ext>
            </a:extLst>
          </p:cNvPr>
          <p:cNvPicPr>
            <a:picLocks noChangeAspect="1"/>
          </p:cNvPicPr>
          <p:nvPr/>
        </p:nvPicPr>
        <p:blipFill rotWithShape="1">
          <a:blip r:embed="rId2"/>
          <a:srcRect l="19270" t="31730" r="16069" b="17707"/>
          <a:stretch/>
        </p:blipFill>
        <p:spPr>
          <a:xfrm>
            <a:off x="1226129" y="1470316"/>
            <a:ext cx="9827363" cy="5041390"/>
          </a:xfrm>
          <a:prstGeom prst="rect">
            <a:avLst/>
          </a:prstGeom>
        </p:spPr>
      </p:pic>
      <p:sp>
        <p:nvSpPr>
          <p:cNvPr id="8" name="TextBox 7">
            <a:extLst>
              <a:ext uri="{FF2B5EF4-FFF2-40B4-BE49-F238E27FC236}">
                <a16:creationId xmlns:a16="http://schemas.microsoft.com/office/drawing/2014/main" id="{D05CF349-6B1F-7671-C045-85D093BCDCB4}"/>
              </a:ext>
            </a:extLst>
          </p:cNvPr>
          <p:cNvSpPr txBox="1"/>
          <p:nvPr/>
        </p:nvSpPr>
        <p:spPr>
          <a:xfrm>
            <a:off x="685799" y="548639"/>
            <a:ext cx="106984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Helvetica Neue"/>
                <a:ea typeface="Helvetica Neue"/>
                <a:cs typeface="Helvetica Neue"/>
              </a:rPr>
              <a:t>we noticed a trends in terms of total children and total amount spent. We saw that on average there was a decline on the amount spent as the total number of children increases so do the amount spent on average reduces.</a:t>
            </a:r>
            <a:endParaRPr lang="en-US" dirty="0"/>
          </a:p>
        </p:txBody>
      </p:sp>
    </p:spTree>
    <p:extLst>
      <p:ext uri="{BB962C8B-B14F-4D97-AF65-F5344CB8AC3E}">
        <p14:creationId xmlns:p14="http://schemas.microsoft.com/office/powerpoint/2010/main" val="1214857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BF62-D0E6-E55B-B7B9-7C68F3182716}"/>
              </a:ext>
            </a:extLst>
          </p:cNvPr>
          <p:cNvSpPr>
            <a:spLocks noGrp="1"/>
          </p:cNvSpPr>
          <p:nvPr>
            <p:ph type="title"/>
          </p:nvPr>
        </p:nvSpPr>
        <p:spPr/>
        <p:txBody>
          <a:bodyPr/>
          <a:lstStyle/>
          <a:p>
            <a:br>
              <a:rPr lang="en-US" dirty="0">
                <a:ea typeface="+mj-lt"/>
                <a:cs typeface="+mj-lt"/>
              </a:rPr>
            </a:br>
            <a:r>
              <a:rPr lang="en-US" dirty="0">
                <a:ea typeface="+mj-lt"/>
                <a:cs typeface="+mj-lt"/>
              </a:rPr>
              <a:t>Data Mining and Analysis Methodology</a:t>
            </a:r>
            <a:endParaRPr lang="en-US" dirty="0">
              <a:cs typeface="Calibri Light"/>
            </a:endParaRPr>
          </a:p>
          <a:p>
            <a:endParaRPr lang="en-US" dirty="0">
              <a:cs typeface="Calibri Light"/>
            </a:endParaRPr>
          </a:p>
        </p:txBody>
      </p:sp>
      <p:sp>
        <p:nvSpPr>
          <p:cNvPr id="3" name="Content Placeholder 2">
            <a:extLst>
              <a:ext uri="{FF2B5EF4-FFF2-40B4-BE49-F238E27FC236}">
                <a16:creationId xmlns:a16="http://schemas.microsoft.com/office/drawing/2014/main" id="{DDAC7643-1815-BC7B-C53B-81BEB08BE81B}"/>
              </a:ext>
            </a:extLst>
          </p:cNvPr>
          <p:cNvSpPr>
            <a:spLocks noGrp="1"/>
          </p:cNvSpPr>
          <p:nvPr>
            <p:ph idx="1"/>
          </p:nvPr>
        </p:nvSpPr>
        <p:spPr/>
        <p:txBody>
          <a:bodyPr vert="horz" lIns="91440" tIns="45720" rIns="91440" bIns="45720" rtlCol="0" anchor="t">
            <a:normAutofit/>
          </a:bodyPr>
          <a:lstStyle/>
          <a:p>
            <a:r>
              <a:rPr lang="en-US" dirty="0">
                <a:ea typeface="+mn-lt"/>
                <a:cs typeface="+mn-lt"/>
              </a:rPr>
              <a:t>Clean and preprocess data using Python.</a:t>
            </a:r>
            <a:endParaRPr lang="en-US" dirty="0">
              <a:cs typeface="Calibri" panose="020F0502020204030204"/>
            </a:endParaRPr>
          </a:p>
          <a:p>
            <a:r>
              <a:rPr lang="en-US" dirty="0">
                <a:ea typeface="+mn-lt"/>
                <a:cs typeface="+mn-lt"/>
              </a:rPr>
              <a:t>Use Python, Tableau for exploratory data analysis.</a:t>
            </a:r>
            <a:endParaRPr lang="en-US" dirty="0"/>
          </a:p>
          <a:p>
            <a:r>
              <a:rPr lang="en-US" dirty="0">
                <a:ea typeface="+mn-lt"/>
                <a:cs typeface="+mn-lt"/>
              </a:rPr>
              <a:t>Perform customer segmentation using Python.</a:t>
            </a:r>
            <a:endParaRPr lang="en-US" dirty="0"/>
          </a:p>
          <a:p>
            <a:r>
              <a:rPr lang="en-US" dirty="0">
                <a:ea typeface="+mn-lt"/>
                <a:cs typeface="+mn-lt"/>
              </a:rPr>
              <a:t>Build predictive models using Python.</a:t>
            </a:r>
            <a:endParaRPr lang="en-US" dirty="0"/>
          </a:p>
          <a:p>
            <a:r>
              <a:rPr lang="en-US" dirty="0">
                <a:ea typeface="+mn-lt"/>
                <a:cs typeface="+mn-lt"/>
              </a:rPr>
              <a:t>Communicate results with visualizations and reports.</a:t>
            </a:r>
            <a:endParaRPr lang="en-US" dirty="0"/>
          </a:p>
        </p:txBody>
      </p:sp>
    </p:spTree>
    <p:extLst>
      <p:ext uri="{BB962C8B-B14F-4D97-AF65-F5344CB8AC3E}">
        <p14:creationId xmlns:p14="http://schemas.microsoft.com/office/powerpoint/2010/main" val="23059214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Research Question</vt:lpstr>
      <vt:lpstr>Introduction and Problem Background </vt:lpstr>
      <vt:lpstr> Results from Exploratory Analysis </vt:lpstr>
      <vt:lpstr>PowerPoint Presentation</vt:lpstr>
      <vt:lpstr>PowerPoint Presentation</vt:lpstr>
      <vt:lpstr> Data Mining and Analysis Methodology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156</cp:revision>
  <dcterms:created xsi:type="dcterms:W3CDTF">2023-03-27T00:44:01Z</dcterms:created>
  <dcterms:modified xsi:type="dcterms:W3CDTF">2023-03-27T02:26:02Z</dcterms:modified>
</cp:coreProperties>
</file>